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2" r:id="rId7"/>
    <p:sldId id="263" r:id="rId8"/>
    <p:sldId id="264" r:id="rId9"/>
  </p:sldIdLst>
  <p:sldSz cx="12192000" cy="6858000"/>
  <p:notesSz cx="6858000" cy="9144000"/>
  <p:embeddedFontLst>
    <p:embeddedFont>
      <p:font typeface="SamsungOne 400C" panose="020B0506030303020204" pitchFamily="34" charset="0"/>
      <p:regular r:id="rId10"/>
    </p:embeddedFont>
    <p:embeddedFont>
      <p:font typeface="SamsungOne 600C" panose="020B0706030303020204" pitchFamily="34" charset="0"/>
      <p:bold r:id="rId11"/>
    </p:embeddedFont>
    <p:embeddedFont>
      <p:font typeface="SamsungOne-700" panose="020B0803030303020204" pitchFamily="34" charset="0"/>
      <p:bold r:id="rId12"/>
    </p:embeddedFont>
    <p:embeddedFont>
      <p:font typeface="나눔바른고딕" panose="020B0603020101020101" pitchFamily="50" charset="-127"/>
      <p:regular r:id="rId13"/>
      <p:bold r:id="rId14"/>
    </p:embeddedFont>
    <p:embeddedFont>
      <p:font typeface="나눔바른고딕 Light" panose="020B0603020101020101" pitchFamily="50" charset="-127"/>
      <p:regular r:id="rId15"/>
    </p:embeddedFont>
    <p:embeddedFont>
      <p:font typeface="나눔스퀘어" panose="020B0600000101010101" pitchFamily="50" charset="-127"/>
      <p:regular r:id="rId16"/>
    </p:embeddedFont>
    <p:embeddedFont>
      <p:font typeface="나눔스퀘어 ExtraBold" panose="020B0600000101010101" pitchFamily="50" charset="-127"/>
      <p:bold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  <a:srgbClr val="3333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2DC9F9-B8CE-6E25-950E-D3EE797B5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074DC38-6DCE-5986-FEFD-B098D57C24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29A473-F07C-7775-400B-2AB23282C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88F7F-364C-DC57-FACB-567B8ADF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F312F4-7143-0FCD-B796-D5361AD0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22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50FD8A-40B6-A853-0874-EF456147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3B8EF7B-F193-40C2-A150-9EBD37F89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6EE154-3A05-F2AE-8DFC-71ABF6136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40EE96-F4A6-24C9-3095-01415FCB3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449972-0054-FBFC-7268-E3ED3ACC3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576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B90569-6ACC-D044-418F-C026B46F56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3095C6-5CBE-4E31-77E7-953307EA08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62751E-F337-1F34-9E87-7A43AD2C7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0B33D9-9156-E8C1-61AE-BF7CA8A9A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74C38-B08B-74AD-9D08-0368F34BC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50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D78152-FE21-0A78-1375-87A9C62AB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5479"/>
            <a:ext cx="10515600" cy="805922"/>
          </a:xfrm>
          <a:noFill/>
        </p:spPr>
        <p:txBody>
          <a:bodyPr>
            <a:normAutofit/>
          </a:bodyPr>
          <a:lstStyle>
            <a:lvl1pPr>
              <a:defRPr sz="3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F52FD3-A981-8015-D5BD-0140AF273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>
            <a:lvl1pPr>
              <a:defRPr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  <a:lvl2pPr>
              <a:defRPr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2pPr>
            <a:lvl3pPr>
              <a:defRPr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3pPr>
            <a:lvl4pPr>
              <a:defRPr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4pPr>
            <a:lvl5pPr>
              <a:defRPr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8AB45A-DD71-6769-5808-37EE20F4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C013CC-28B4-F980-4E03-8ED320A6D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9C5C5F-7430-B683-7A49-CF3AA0736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EDE5F2D-BA0D-9E7A-50A2-F3DE02B2C8A7}"/>
              </a:ext>
            </a:extLst>
          </p:cNvPr>
          <p:cNvSpPr/>
          <p:nvPr userDrawn="1"/>
        </p:nvSpPr>
        <p:spPr>
          <a:xfrm>
            <a:off x="838200" y="1041401"/>
            <a:ext cx="5702300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734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3537B0-BD84-28A6-9DCF-E7B7C367E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890F662-92E1-D2EB-4B7B-B59D06C03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1A2498-E028-1AF1-379A-839F6A7D6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8D40AE-6D30-6D77-3066-A5EB55131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2F625A-3663-EBD9-3DFF-8BB765E75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5357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AB0486-DBD4-183E-6D91-D5BF41C15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BCDAC2-5CBA-0CD9-90F2-7B794746FB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048D52-5E5E-B49C-2A84-352B70DB92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DF3F5A-FFEE-12D1-983A-879561E78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30C587-2FE7-3B0D-4525-8A6F813F0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E7CCE0-37BD-7B18-8717-A06A597B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77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266E71-5865-9BB8-CC02-4D53E5A4C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817C77-4E53-298E-39F7-2A475C76C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3A3066-DE9C-B6F1-C051-585D332B8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1A36FF-67AA-0450-1A58-90572B031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55ECBB4-BF47-37E8-0BF1-AA523F72A3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A2ACE5-05FD-FF45-2186-9C7447B1F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BD8F67C-A534-EDD4-1E7A-68E1C8220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9067117-8571-56C9-41DA-CFC072C7B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87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EBA8F1-EDD4-3335-9D2E-7613215C4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6782BA-2CE7-79C2-B33B-23A2000D6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B7C1D6-D763-66BB-3AC3-AA7E134EE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8127420-7CED-AD83-F365-13226523E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026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C1D6E18-7931-5278-28A6-E0E675A48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1600E6A-C8E9-68CE-9052-89258CF55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27E535-8DAE-F806-8BFA-5127A721A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708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C2C4A4-E19C-7EE1-A31B-9967B64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81C5C9-5869-1107-9C39-3B0102310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F79356-7B8A-7C83-36FD-FA0B2738F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15A859-6FB3-A34B-AE15-0EDA86D5D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F7A0F5-6976-B2F8-F4A7-08C48CC8D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317BEF-4072-D6A7-B5F6-E8CA7EA99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784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17BD8-9FEF-AEE3-1C9B-61536B6C3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D5054C8-C382-FCC3-AFD9-A107D81273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6D72AFA-43F6-5209-765C-A43F37480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1A2F61-37DE-3B7D-00D2-D21ED597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E912B6-9DCB-AC7E-9F0F-03D9BAB4A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CA52B1-FB71-2770-FAC7-119759491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94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28AD187-5DB3-B066-6690-AFBD161BA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5D4527-807F-2EBF-EDB1-61C8D89E8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1E12D7-5E5D-1B64-8E69-D490903265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BB06A-7F75-42D6-8241-BD6692D43ED5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8F58D7-23F7-4C92-EF68-60F6383783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559F8E-09BA-D950-3FA9-B18845F196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C829B-9DA7-481A-89CA-A68D2181B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814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msung.com/uk/tablets/galaxy-tab-s/galaxy-tab-s8-ultra-wi-fi-graphite-128gb-sm-x900nzaaeub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9308A7-44A6-E0E8-01D6-F0D5C5A0AB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28681"/>
            <a:ext cx="9144000" cy="2387600"/>
          </a:xfrm>
        </p:spPr>
        <p:txBody>
          <a:bodyPr>
            <a:normAutofit/>
          </a:bodyPr>
          <a:lstStyle/>
          <a:p>
            <a:r>
              <a:rPr lang="ko-KR" altLang="en-US" sz="4000" b="1" dirty="0"/>
              <a:t>접근성을 준수하는 테이블 마크업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2A976A-3BB3-E016-311B-6352179FFB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61774"/>
            <a:ext cx="9144000" cy="1655762"/>
          </a:xfrm>
        </p:spPr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&lt;table&gt; </a:t>
            </a:r>
            <a:r>
              <a:rPr lang="ko-KR" altLang="en-US" dirty="0"/>
              <a:t>태그를 중심으로</a:t>
            </a:r>
          </a:p>
        </p:txBody>
      </p:sp>
    </p:spTree>
    <p:extLst>
      <p:ext uri="{BB962C8B-B14F-4D97-AF65-F5344CB8AC3E}">
        <p14:creationId xmlns:p14="http://schemas.microsoft.com/office/powerpoint/2010/main" val="3067513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CD366-B8FC-F92D-109A-03AE2F1C1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SamsungOne 600C" panose="020B0706030303020204" pitchFamily="34" charset="0"/>
              </a:rPr>
              <a:t>테이블 마크업 방법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AE6D85F-DBC9-F6D3-20A3-C53E1C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UI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프레임워크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buFontTx/>
              <a:buChar char="-"/>
            </a:pPr>
            <a:r>
              <a:rPr lang="en-US" altLang="ko-KR" sz="2000" dirty="0"/>
              <a:t>React, Vue </a:t>
            </a:r>
            <a:r>
              <a:rPr lang="ko-KR" altLang="en-US" sz="2000" dirty="0"/>
              <a:t>등에서 파생된 </a:t>
            </a:r>
            <a:r>
              <a:rPr lang="en-US" altLang="ko-KR" sz="2000" dirty="0"/>
              <a:t>UI </a:t>
            </a:r>
            <a:r>
              <a:rPr lang="ko-KR" altLang="en-US" sz="2000" dirty="0"/>
              <a:t>프레임워크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ko-KR" altLang="en-US" sz="2000" dirty="0"/>
              <a:t>사용이 간편하지만 디자인이 한정적</a:t>
            </a:r>
            <a:endParaRPr lang="en-US" altLang="ko-KR" sz="2000" dirty="0"/>
          </a:p>
          <a:p>
            <a:pPr lvl="1">
              <a:buFontTx/>
              <a:buChar char="-"/>
            </a:pPr>
            <a:r>
              <a:rPr lang="ko-KR" altLang="en-US" sz="2000" dirty="0"/>
              <a:t>주로 백오피스에서 사용</a:t>
            </a:r>
            <a:endParaRPr lang="en-US" altLang="ko-KR" sz="2000" dirty="0"/>
          </a:p>
          <a:p>
            <a:pPr marL="514350" indent="-514350">
              <a:buFont typeface="+mj-lt"/>
              <a:buAutoNum type="arabicParenR"/>
            </a:pPr>
            <a:endParaRPr lang="en-US" altLang="ko-KR" sz="1800" dirty="0"/>
          </a:p>
          <a:p>
            <a:pPr marL="514350" indent="-514350">
              <a:buFont typeface="+mj-lt"/>
              <a:buAutoNum type="arabicParenR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직접 마크업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altLang="ko-KR" dirty="0"/>
              <a:t>&lt;table&gt; </a:t>
            </a:r>
            <a:r>
              <a:rPr lang="ko-KR" altLang="en-US" dirty="0"/>
              <a:t>태그 사용 </a:t>
            </a:r>
            <a:r>
              <a:rPr lang="ko-KR" altLang="en-US" dirty="0">
                <a:sym typeface="Wingdings" panose="05000000000000000000" pitchFamily="2" charset="2"/>
              </a:rPr>
              <a:t></a:t>
            </a:r>
            <a:endParaRPr lang="en-US" altLang="ko-KR" dirty="0"/>
          </a:p>
          <a:p>
            <a:pPr marL="914400" lvl="2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전통적인 테이블 마크업 방법</a:t>
            </a:r>
            <a:endParaRPr lang="en-US" altLang="ko-KR" dirty="0"/>
          </a:p>
          <a:p>
            <a:pPr marL="971550" lvl="1" indent="-514350">
              <a:buFont typeface="+mj-lt"/>
              <a:buAutoNum type="arabicPeriod"/>
            </a:pPr>
            <a:endParaRPr lang="en-US" altLang="ko-KR" dirty="0"/>
          </a:p>
          <a:p>
            <a:pPr marL="971550" lvl="1" indent="-514350">
              <a:buFont typeface="+mj-lt"/>
              <a:buAutoNum type="arabicPeriod"/>
            </a:pPr>
            <a:r>
              <a:rPr lang="en-US" altLang="ko-KR" dirty="0"/>
              <a:t>&lt;div&gt;</a:t>
            </a:r>
            <a:r>
              <a:rPr lang="ko-KR" altLang="en-US" dirty="0"/>
              <a:t> 태그 등 사용</a:t>
            </a:r>
            <a:endParaRPr lang="en-US" altLang="ko-KR" dirty="0"/>
          </a:p>
          <a:p>
            <a:pPr lvl="2">
              <a:buFontTx/>
              <a:buChar char="-"/>
            </a:pPr>
            <a:r>
              <a:rPr lang="en-US" altLang="ko-KR" dirty="0" err="1"/>
              <a:t>css</a:t>
            </a:r>
            <a:r>
              <a:rPr lang="ko-KR" altLang="en-US" dirty="0"/>
              <a:t>를 이용하여 </a:t>
            </a:r>
            <a:r>
              <a:rPr lang="ko-KR" altLang="en-US"/>
              <a:t>테이블의 형태를 </a:t>
            </a:r>
            <a:r>
              <a:rPr lang="ko-KR" altLang="en-US" dirty="0"/>
              <a:t>잡음</a:t>
            </a:r>
            <a:endParaRPr lang="en-US" altLang="ko-KR" dirty="0"/>
          </a:p>
          <a:p>
            <a:pPr lvl="2">
              <a:buFontTx/>
              <a:buChar char="-"/>
            </a:pPr>
            <a:r>
              <a:rPr lang="en-US" altLang="ko-KR" dirty="0"/>
              <a:t>display: grid </a:t>
            </a:r>
            <a:r>
              <a:rPr lang="ko-KR" altLang="en-US" dirty="0"/>
              <a:t>등을 이용</a:t>
            </a:r>
            <a:endParaRPr lang="en-US" altLang="ko-KR" dirty="0"/>
          </a:p>
          <a:p>
            <a:pPr marL="971550" lvl="1" indent="-514350">
              <a:buFont typeface="+mj-lt"/>
              <a:buAutoNum type="arabicPeriod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24CAE12-1CF7-6F66-8E7A-7A307BFB7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8171" y="1244600"/>
            <a:ext cx="4667896" cy="191858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413651A-EBE3-5050-7E70-7929AB318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371" y="3951598"/>
            <a:ext cx="1023440" cy="143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711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CD366-B8FC-F92D-109A-03AE2F1C1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SamsungOne 600C" panose="020B0706030303020204" pitchFamily="34" charset="0"/>
              </a:rPr>
              <a:t>&lt;table&gt; vs &lt;div&gt;</a:t>
            </a:r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…</a:t>
            </a:r>
            <a:r>
              <a:rPr lang="en-US" altLang="ko-KR" dirty="0">
                <a:latin typeface="SamsungOne 600C" panose="020B0706030303020204" pitchFamily="34" charset="0"/>
              </a:rPr>
              <a:t> ?</a:t>
            </a:r>
            <a:endParaRPr lang="ko-KR" altLang="en-US" dirty="0">
              <a:latin typeface="SamsungOne 600C" panose="020B0706030303020204" pitchFamily="34" charset="0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AE6D85F-DBC9-F6D3-20A3-C53E1C0A3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971550" lvl="1" indent="-514350">
              <a:buFont typeface="+mj-lt"/>
              <a:buAutoNum type="arabicPeriod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73FB4474-DF20-EB77-B302-EC1E22C5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0012039"/>
              </p:ext>
            </p:extLst>
          </p:nvPr>
        </p:nvGraphicFramePr>
        <p:xfrm>
          <a:off x="838200" y="1555485"/>
          <a:ext cx="5118464" cy="2175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6954">
                  <a:extLst>
                    <a:ext uri="{9D8B030D-6E8A-4147-A177-3AD203B41FA5}">
                      <a16:colId xmlns:a16="http://schemas.microsoft.com/office/drawing/2014/main" val="4008410511"/>
                    </a:ext>
                  </a:extLst>
                </a:gridCol>
                <a:gridCol w="1486905">
                  <a:extLst>
                    <a:ext uri="{9D8B030D-6E8A-4147-A177-3AD203B41FA5}">
                      <a16:colId xmlns:a16="http://schemas.microsoft.com/office/drawing/2014/main" val="3184263932"/>
                    </a:ext>
                  </a:extLst>
                </a:gridCol>
                <a:gridCol w="1574605">
                  <a:extLst>
                    <a:ext uri="{9D8B030D-6E8A-4147-A177-3AD203B41FA5}">
                      <a16:colId xmlns:a16="http://schemas.microsoft.com/office/drawing/2014/main" val="786376358"/>
                    </a:ext>
                  </a:extLst>
                </a:gridCol>
              </a:tblGrid>
              <a:tr h="4990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&lt;table&gt;</a:t>
                      </a:r>
                      <a:endParaRPr lang="ko-KR" altLang="en-US" sz="20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&lt;div&gt;…</a:t>
                      </a:r>
                      <a:endParaRPr lang="ko-KR" altLang="en-US" sz="20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5010769"/>
                  </a:ext>
                </a:extLst>
              </a:tr>
              <a:tr h="4990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초보자 사용 난이도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4366130"/>
                  </a:ext>
                </a:extLst>
              </a:tr>
              <a:tr h="67806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테이블 구조 변경</a:t>
                      </a:r>
                      <a:r>
                        <a:rPr lang="en-US" altLang="ko-KR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</a:p>
                    <a:p>
                      <a:pPr algn="ctr"/>
                      <a:r>
                        <a:rPr lang="ko-KR" altLang="en-US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셀 추가 난이도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3796992"/>
                  </a:ext>
                </a:extLst>
              </a:tr>
              <a:tr h="4990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반응형 대응 난이도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5814491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AA17FB45-B258-AE22-E356-14B771132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424" y="1555485"/>
            <a:ext cx="2560320" cy="447003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1146CC3-63B0-D8B9-6430-BB8EC4A73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8456" y="1582297"/>
            <a:ext cx="882289" cy="12387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A07366D-0789-F0BB-2722-4C795F6ACC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8456" y="2900100"/>
            <a:ext cx="3058212" cy="127964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45292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D7C999DA-1EC0-56AC-17A9-8A6C85669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4726" y="305982"/>
            <a:ext cx="2758165" cy="631653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84B60D9-368C-FFA3-9840-CA8F79D42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7617" y="2527297"/>
            <a:ext cx="3712718" cy="130810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0C0F348-0AF4-2657-F0CC-297D8645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&lt;table&gt;</a:t>
            </a:r>
            <a:r>
              <a:rPr lang="ko-KR" altLang="en-US" dirty="0"/>
              <a:t>을 활용한 테이블 마크업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6BB533-BAAB-FA65-DF2E-957F76FB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&lt;table&gt;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접근성 주의사항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buFontTx/>
              <a:buChar char="-"/>
            </a:pP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&lt;caption&gt; </a:t>
            </a:r>
            <a:r>
              <a:rPr lang="ko-KR" altLang="en-US" sz="2000" dirty="0"/>
              <a:t>통해 테이블 제목 제공</a:t>
            </a:r>
            <a:r>
              <a:rPr lang="en-US" altLang="ko-KR" sz="2000" dirty="0"/>
              <a:t>(</a:t>
            </a:r>
            <a:r>
              <a:rPr lang="ko-KR" altLang="en-US" sz="2000" dirty="0"/>
              <a:t>숨김 처리 가능</a:t>
            </a:r>
            <a:r>
              <a:rPr lang="en-US" altLang="ko-KR" sz="2000" dirty="0"/>
              <a:t>)</a:t>
            </a:r>
          </a:p>
          <a:p>
            <a:pPr lvl="1">
              <a:buFontTx/>
              <a:buChar char="-"/>
            </a:pPr>
            <a:endParaRPr lang="en-US" altLang="ko-KR" sz="2000" dirty="0"/>
          </a:p>
          <a:p>
            <a:pPr lvl="1">
              <a:buFontTx/>
              <a:buChar char="-"/>
            </a:pPr>
            <a:r>
              <a:rPr lang="ko-KR" altLang="en-US" sz="2000" dirty="0"/>
              <a:t>제목 셀은 </a:t>
            </a:r>
            <a:r>
              <a:rPr lang="en-US" altLang="ko-KR" sz="2000" dirty="0"/>
              <a:t>&lt;</a:t>
            </a:r>
            <a:r>
              <a:rPr lang="en-US" altLang="ko-KR" sz="2000" dirty="0" err="1"/>
              <a:t>th</a:t>
            </a:r>
            <a:r>
              <a:rPr lang="en-US" altLang="ko-KR" sz="2000" dirty="0"/>
              <a:t>&gt;</a:t>
            </a:r>
            <a:r>
              <a:rPr lang="ko-KR" altLang="en-US" sz="2000" dirty="0"/>
              <a:t>로</a:t>
            </a:r>
            <a:r>
              <a:rPr lang="en-US" altLang="ko-KR" sz="2000" dirty="0"/>
              <a:t>!</a:t>
            </a:r>
          </a:p>
          <a:p>
            <a:pPr lvl="1">
              <a:buFontTx/>
              <a:buChar char="-"/>
            </a:pP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&lt;</a:t>
            </a:r>
            <a:r>
              <a:rPr lang="en-US" altLang="ko-KR" sz="2000" dirty="0" err="1"/>
              <a:t>th</a:t>
            </a:r>
            <a:r>
              <a:rPr lang="en-US" altLang="ko-KR" sz="2000" dirty="0"/>
              <a:t>&gt;</a:t>
            </a:r>
            <a:r>
              <a:rPr lang="ko-KR" altLang="en-US" sz="2000" dirty="0"/>
              <a:t>에는 </a:t>
            </a:r>
            <a:r>
              <a:rPr lang="en-US" altLang="ko-KR" sz="2000" dirty="0"/>
              <a:t>scope </a:t>
            </a:r>
            <a:r>
              <a:rPr lang="ko-KR" altLang="en-US" sz="2000" dirty="0"/>
              <a:t>속성 제공</a:t>
            </a:r>
            <a:endParaRPr lang="en-US" altLang="ko-KR" sz="2000" dirty="0"/>
          </a:p>
          <a:p>
            <a:pPr lvl="1">
              <a:buFontTx/>
              <a:buChar char="-"/>
            </a:pPr>
            <a:endParaRPr lang="en-US" altLang="ko-KR" sz="2000" dirty="0"/>
          </a:p>
          <a:p>
            <a:pPr lvl="1">
              <a:buFontTx/>
              <a:buChar char="-"/>
            </a:pPr>
            <a:r>
              <a:rPr lang="en-US" altLang="ko-KR" sz="2000" dirty="0"/>
              <a:t>&lt;</a:t>
            </a:r>
            <a:r>
              <a:rPr lang="en-US" altLang="ko-KR" sz="2000" dirty="0" err="1"/>
              <a:t>thead</a:t>
            </a:r>
            <a:r>
              <a:rPr lang="en-US" altLang="ko-KR" sz="2000" dirty="0"/>
              <a:t>&gt;,&lt;</a:t>
            </a:r>
            <a:r>
              <a:rPr lang="en-US" altLang="ko-KR" sz="2000" dirty="0" err="1"/>
              <a:t>tbody</a:t>
            </a:r>
            <a:r>
              <a:rPr lang="en-US" altLang="ko-KR" sz="2000" dirty="0"/>
              <a:t>&gt;,&lt;</a:t>
            </a:r>
            <a:r>
              <a:rPr lang="en-US" altLang="ko-KR" sz="2000" dirty="0" err="1"/>
              <a:t>tfoot</a:t>
            </a:r>
            <a:r>
              <a:rPr lang="en-US" altLang="ko-KR" sz="2000" dirty="0"/>
              <a:t>&gt;</a:t>
            </a:r>
            <a:r>
              <a:rPr lang="ko-KR" altLang="en-US" sz="2000" dirty="0"/>
              <a:t>은</a:t>
            </a:r>
            <a:r>
              <a:rPr lang="en-US" altLang="ko-KR" sz="2000" dirty="0"/>
              <a:t> </a:t>
            </a:r>
            <a:r>
              <a:rPr lang="ko-KR" altLang="en-US" sz="2000" dirty="0"/>
              <a:t>접근성 필수요소 </a:t>
            </a:r>
            <a:r>
              <a:rPr lang="en-US" altLang="ko-KR" sz="2000" dirty="0"/>
              <a:t>X</a:t>
            </a:r>
          </a:p>
          <a:p>
            <a:pPr lvl="1">
              <a:buFontTx/>
              <a:buChar char="-"/>
            </a:pPr>
            <a:endParaRPr lang="en-US" altLang="ko-KR" sz="20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CA49FF9-6791-23C7-71AF-24649EC2BA0F}"/>
              </a:ext>
            </a:extLst>
          </p:cNvPr>
          <p:cNvSpPr/>
          <p:nvPr/>
        </p:nvSpPr>
        <p:spPr>
          <a:xfrm>
            <a:off x="8995989" y="497774"/>
            <a:ext cx="2287961" cy="202313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6CD0EA8-982C-B3C9-5DA8-1D8B5C435C13}"/>
              </a:ext>
            </a:extLst>
          </p:cNvPr>
          <p:cNvSpPr/>
          <p:nvPr/>
        </p:nvSpPr>
        <p:spPr>
          <a:xfrm>
            <a:off x="9563100" y="1288476"/>
            <a:ext cx="810839" cy="711773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BCCCA73-1B36-0A13-92EF-C8FEAD2452F2}"/>
              </a:ext>
            </a:extLst>
          </p:cNvPr>
          <p:cNvSpPr/>
          <p:nvPr/>
        </p:nvSpPr>
        <p:spPr>
          <a:xfrm>
            <a:off x="9563100" y="2814162"/>
            <a:ext cx="810839" cy="148423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C0C63D7-3832-BD8A-7A51-E98DD26F4A0F}"/>
              </a:ext>
            </a:extLst>
          </p:cNvPr>
          <p:cNvSpPr/>
          <p:nvPr/>
        </p:nvSpPr>
        <p:spPr>
          <a:xfrm>
            <a:off x="9563100" y="4154237"/>
            <a:ext cx="810839" cy="148424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5A8C08C-4B20-1EF0-5359-467074E0F4E6}"/>
              </a:ext>
            </a:extLst>
          </p:cNvPr>
          <p:cNvSpPr/>
          <p:nvPr/>
        </p:nvSpPr>
        <p:spPr>
          <a:xfrm>
            <a:off x="9563100" y="5511300"/>
            <a:ext cx="810839" cy="148424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6F6DB25-E603-0EC1-E921-9BD49A5BE939}"/>
              </a:ext>
            </a:extLst>
          </p:cNvPr>
          <p:cNvSpPr/>
          <p:nvPr/>
        </p:nvSpPr>
        <p:spPr>
          <a:xfrm>
            <a:off x="4939088" y="3034506"/>
            <a:ext cx="979112" cy="705644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35237D3-1129-F46E-1B43-7F903FAFDCE6}"/>
              </a:ext>
            </a:extLst>
          </p:cNvPr>
          <p:cNvSpPr/>
          <p:nvPr/>
        </p:nvSpPr>
        <p:spPr>
          <a:xfrm>
            <a:off x="5980905" y="2781216"/>
            <a:ext cx="2467769" cy="181370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F277A7-2B6D-BCB0-75B7-DBB8ED71DFCA}"/>
              </a:ext>
            </a:extLst>
          </p:cNvPr>
          <p:cNvSpPr/>
          <p:nvPr/>
        </p:nvSpPr>
        <p:spPr>
          <a:xfrm>
            <a:off x="6223204" y="2527297"/>
            <a:ext cx="934244" cy="196853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C0F348-0AF4-2657-F0CC-297D8645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&lt;table&gt;</a:t>
            </a:r>
            <a:r>
              <a:rPr lang="ko-KR" altLang="en-US" dirty="0"/>
              <a:t>을 활용한 테이블 마크업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6BB533-BAAB-FA65-DF2E-957F76FBB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 startAt="2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&lt;table&gt;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사용한 컴포넌트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EX23_Table</a:t>
            </a:r>
          </a:p>
          <a:p>
            <a:pPr marL="457200" lvl="1" indent="0">
              <a:buNone/>
            </a:pPr>
            <a:r>
              <a:rPr lang="en-US" altLang="ko-KR" sz="2000" dirty="0"/>
              <a:t>- EX23_Table </a:t>
            </a:r>
            <a:r>
              <a:rPr lang="ko-KR" altLang="en-US" sz="2000" dirty="0"/>
              <a:t>컴포넌트 사용 시 </a:t>
            </a:r>
            <a:r>
              <a:rPr lang="en-US" altLang="ko-KR" sz="2000" dirty="0"/>
              <a:t>&lt;table&gt;</a:t>
            </a:r>
            <a:r>
              <a:rPr lang="ko-KR" altLang="en-US" sz="2000" dirty="0"/>
              <a:t> 활용한 테이블 실제 검수에서 접할 수 있음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735A3C4-20D7-ED70-CE95-541D2A4F4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37" y="2532870"/>
            <a:ext cx="5973763" cy="7588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AB26DC8-389F-6EC6-BE8B-250AC8609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643" y="3731213"/>
            <a:ext cx="2512091" cy="235426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EF05B2E-A37D-F076-E2A1-2BE83616E558}"/>
              </a:ext>
            </a:extLst>
          </p:cNvPr>
          <p:cNvSpPr/>
          <p:nvPr/>
        </p:nvSpPr>
        <p:spPr>
          <a:xfrm>
            <a:off x="604837" y="2239745"/>
            <a:ext cx="2988733" cy="29312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DA0051 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Truffle and Mushroom Babka</a:t>
            </a:r>
            <a:endParaRPr lang="ko-KR" altLang="en-US" sz="1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2C3CD10-887E-79E9-6766-C45D2D8FE6AB}"/>
              </a:ext>
            </a:extLst>
          </p:cNvPr>
          <p:cNvSpPr/>
          <p:nvPr/>
        </p:nvSpPr>
        <p:spPr>
          <a:xfrm>
            <a:off x="2189934" y="5557236"/>
            <a:ext cx="2123304" cy="413940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E6F0A8A-CECE-DFBA-C4A4-885E5B4B47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3960" y="2071507"/>
            <a:ext cx="4699816" cy="4675837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DCA49FF9-6791-23C7-71AF-24649EC2BA0F}"/>
              </a:ext>
            </a:extLst>
          </p:cNvPr>
          <p:cNvSpPr/>
          <p:nvPr/>
        </p:nvSpPr>
        <p:spPr>
          <a:xfrm>
            <a:off x="6981008" y="2470151"/>
            <a:ext cx="4532767" cy="146049"/>
          </a:xfrm>
          <a:prstGeom prst="rect">
            <a:avLst/>
          </a:prstGeom>
          <a:noFill/>
          <a:ln w="19050">
            <a:solidFill>
              <a:srgbClr val="FF43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6CD0EA8-982C-B3C9-5DA8-1D8B5C435C13}"/>
              </a:ext>
            </a:extLst>
          </p:cNvPr>
          <p:cNvSpPr/>
          <p:nvPr/>
        </p:nvSpPr>
        <p:spPr>
          <a:xfrm>
            <a:off x="7096126" y="3008494"/>
            <a:ext cx="1957387" cy="140634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BDD16160-F173-1E6A-042C-E71A45DA4EA6}"/>
              </a:ext>
            </a:extLst>
          </p:cNvPr>
          <p:cNvCxnSpPr>
            <a:stCxn id="11" idx="3"/>
            <a:endCxn id="14" idx="1"/>
          </p:cNvCxnSpPr>
          <p:nvPr/>
        </p:nvCxnSpPr>
        <p:spPr>
          <a:xfrm flipV="1">
            <a:off x="4313238" y="2543176"/>
            <a:ext cx="2667770" cy="322103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354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B97066-F363-D219-A05C-722F644BB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검수 사례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E489BF2B-B6B1-22D3-2C82-69BE61A49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9544049"/>
              </p:ext>
            </p:extLst>
          </p:nvPr>
        </p:nvGraphicFramePr>
        <p:xfrm>
          <a:off x="6007251" y="3588717"/>
          <a:ext cx="5781612" cy="3098688"/>
        </p:xfrm>
        <a:graphic>
          <a:graphicData uri="http://schemas.openxmlformats.org/drawingml/2006/table">
            <a:tbl>
              <a:tblPr/>
              <a:tblGrid>
                <a:gridCol w="368149">
                  <a:extLst>
                    <a:ext uri="{9D8B030D-6E8A-4147-A177-3AD203B41FA5}">
                      <a16:colId xmlns:a16="http://schemas.microsoft.com/office/drawing/2014/main" val="840206245"/>
                    </a:ext>
                  </a:extLst>
                </a:gridCol>
                <a:gridCol w="2370667">
                  <a:extLst>
                    <a:ext uri="{9D8B030D-6E8A-4147-A177-3AD203B41FA5}">
                      <a16:colId xmlns:a16="http://schemas.microsoft.com/office/drawing/2014/main" val="805511284"/>
                    </a:ext>
                  </a:extLst>
                </a:gridCol>
                <a:gridCol w="30427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47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차수</a:t>
                      </a:r>
                      <a:endParaRPr kumimoji="0" lang="ko-KR" altLang="ko-KR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이슈</a:t>
                      </a:r>
                      <a:endParaRPr kumimoji="0" lang="ko-KR" altLang="ko-KR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itchFamily="34" charset="0"/>
                        <a:defRPr sz="2800"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itchFamily="34" charset="0"/>
                        <a:defRPr sz="2400"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itchFamily="34" charset="0"/>
                        <a:defRPr sz="2000"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수정 예시</a:t>
                      </a:r>
                      <a:endParaRPr kumimoji="0" lang="ko-KR" altLang="ko-KR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1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1</a:t>
                      </a: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테이블 태그가 목적에 맞지 않게 사용되어 스크린리더 사용시 혼동을 줌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.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</a:t>
                      </a:r>
                      <a:endParaRPr kumimoji="0" lang="ko-KR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기획의도를 확인하여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 table 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형식의 컨텐츠일 경우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&lt;p&gt;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태그를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&lt;th&gt;, &lt;td&gt;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 등으로 분리하고 제목을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&lt;caption&gt;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으로 설정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. 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또한 비어 있는 불필요한 테이블 행 삭제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.</a:t>
                      </a:r>
                      <a:r>
                        <a:rPr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 </a:t>
                      </a:r>
                      <a:endParaRPr kumimoji="0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Ex)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&lt;table&gt;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&lt;caption&gt;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Download the Artworks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&lt;/caption&gt;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 &lt;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tbody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       &lt;tr&gt;</a:t>
                      </a:r>
                    </a:p>
                    <a:p>
                      <a:pPr marL="0" marR="0" lvl="0" indent="0" algn="l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               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&lt;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th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&gt;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Maria-Ines Gui’s Artwork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&lt;/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th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         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&lt;td&gt;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1.2 MB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&lt;/td&gt;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         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&lt;td&gt;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&lt;a 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href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= … &gt;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&lt;/td&gt;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       &lt;/tr&gt; …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     </a:t>
                      </a:r>
                      <a:r>
                        <a:rPr kumimoji="0" lang="en-US" altLang="ko-KR" sz="1100" b="0" i="0" u="none" strike="sng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&lt;tr&gt;&lt;/tr&gt;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/>
                        </a:rPr>
                        <a:t>&lt;/table&gt;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SamsungOne-700" panose="020B0803030303020204"/>
                        <a:ea typeface="맑은 고딕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2099716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395F0826-1B85-EF70-26A4-30F90751E3DD}"/>
              </a:ext>
            </a:extLst>
          </p:cNvPr>
          <p:cNvGrpSpPr/>
          <p:nvPr/>
        </p:nvGrpSpPr>
        <p:grpSpPr>
          <a:xfrm>
            <a:off x="367951" y="2476319"/>
            <a:ext cx="5457116" cy="3662016"/>
            <a:chOff x="418751" y="1321284"/>
            <a:chExt cx="3613003" cy="2278199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DBCE347-8C96-FB34-B59B-786483CC9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8751" y="1321284"/>
              <a:ext cx="3613003" cy="2278199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F2A7403-C8A5-2303-6050-015FE58B406B}"/>
                </a:ext>
              </a:extLst>
            </p:cNvPr>
            <p:cNvSpPr/>
            <p:nvPr/>
          </p:nvSpPr>
          <p:spPr>
            <a:xfrm>
              <a:off x="539370" y="1500727"/>
              <a:ext cx="1255874" cy="655244"/>
            </a:xfrm>
            <a:prstGeom prst="rect">
              <a:avLst/>
            </a:prstGeom>
            <a:noFill/>
            <a:ln>
              <a:solidFill>
                <a:srgbClr val="FF43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0B893F2-F6D2-F8B7-E0C9-F72E87B44F35}"/>
                </a:ext>
              </a:extLst>
            </p:cNvPr>
            <p:cNvSpPr/>
            <p:nvPr/>
          </p:nvSpPr>
          <p:spPr>
            <a:xfrm>
              <a:off x="651090" y="2320945"/>
              <a:ext cx="2377335" cy="461890"/>
            </a:xfrm>
            <a:prstGeom prst="rect">
              <a:avLst/>
            </a:prstGeom>
            <a:noFill/>
            <a:ln>
              <a:solidFill>
                <a:srgbClr val="FF43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81C4182-57FC-1D78-152B-85B2F1601749}"/>
                </a:ext>
              </a:extLst>
            </p:cNvPr>
            <p:cNvSpPr/>
            <p:nvPr/>
          </p:nvSpPr>
          <p:spPr>
            <a:xfrm>
              <a:off x="606576" y="3047006"/>
              <a:ext cx="1465505" cy="376292"/>
            </a:xfrm>
            <a:prstGeom prst="rect">
              <a:avLst/>
            </a:prstGeom>
            <a:noFill/>
            <a:ln>
              <a:solidFill>
                <a:srgbClr val="FF43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D1E57811-D89C-5CAF-162A-15233D3E0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478" y="2476319"/>
            <a:ext cx="3613003" cy="104982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2AD3346B-9506-D05E-918A-FA2374460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올바르게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마크업되지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않은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&lt;table&gt;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태그 내 요소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(1)</a:t>
            </a:r>
          </a:p>
          <a:p>
            <a:pPr lvl="1">
              <a:buFontTx/>
              <a:buChar char="-"/>
            </a:pPr>
            <a:r>
              <a:rPr lang="en-US" altLang="ko-KR" sz="2000" dirty="0"/>
              <a:t>Global0023 Get Inspired by Women (2021/02)</a:t>
            </a:r>
          </a:p>
          <a:p>
            <a:pPr lvl="2">
              <a:buFontTx/>
              <a:buChar char="-"/>
            </a:pPr>
            <a:r>
              <a:rPr lang="en-US" altLang="ko-KR" sz="1600" dirty="0"/>
              <a:t>scope </a:t>
            </a:r>
            <a:r>
              <a:rPr lang="ko-KR" altLang="en-US" sz="1600" dirty="0"/>
              <a:t>가이드 누락됨</a:t>
            </a:r>
            <a:endParaRPr lang="en-US" altLang="ko-KR" sz="1600" dirty="0"/>
          </a:p>
          <a:p>
            <a:pPr lvl="1">
              <a:buFontTx/>
              <a:buChar char="-"/>
            </a:pPr>
            <a:endParaRPr lang="en-US" altLang="ko-KR" sz="20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E2C48FE-090A-8A23-657D-16E84516BCB1}"/>
              </a:ext>
            </a:extLst>
          </p:cNvPr>
          <p:cNvSpPr/>
          <p:nvPr/>
        </p:nvSpPr>
        <p:spPr>
          <a:xfrm>
            <a:off x="9266086" y="5498786"/>
            <a:ext cx="2162586" cy="1720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0397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B97066-F363-D219-A05C-722F644BB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검수 사례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2AD3346B-9506-D05E-918A-FA2374460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 startAt="2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올바르게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마크업되지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않은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&lt;table&gt;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태그 내 요소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(2)</a:t>
            </a:r>
          </a:p>
          <a:p>
            <a:pPr lvl="1">
              <a:buFontTx/>
              <a:buChar char="-"/>
            </a:pPr>
            <a:r>
              <a:rPr lang="en-US" altLang="ko-KR" sz="2000" dirty="0"/>
              <a:t>Help Contents za Signature service (2022/05)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13EC1ABF-CD1F-10D9-4E21-A22ECAF2CC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9719145"/>
              </p:ext>
            </p:extLst>
          </p:nvPr>
        </p:nvGraphicFramePr>
        <p:xfrm>
          <a:off x="5772151" y="3566395"/>
          <a:ext cx="6088943" cy="2931048"/>
        </p:xfrm>
        <a:graphic>
          <a:graphicData uri="http://schemas.openxmlformats.org/drawingml/2006/table">
            <a:tbl>
              <a:tblPr/>
              <a:tblGrid>
                <a:gridCol w="438539">
                  <a:extLst>
                    <a:ext uri="{9D8B030D-6E8A-4147-A177-3AD203B41FA5}">
                      <a16:colId xmlns:a16="http://schemas.microsoft.com/office/drawing/2014/main" val="1479616967"/>
                    </a:ext>
                  </a:extLst>
                </a:gridCol>
                <a:gridCol w="2655647">
                  <a:extLst>
                    <a:ext uri="{9D8B030D-6E8A-4147-A177-3AD203B41FA5}">
                      <a16:colId xmlns:a16="http://schemas.microsoft.com/office/drawing/2014/main" val="2962090022"/>
                    </a:ext>
                  </a:extLst>
                </a:gridCol>
                <a:gridCol w="2994757">
                  <a:extLst>
                    <a:ext uri="{9D8B030D-6E8A-4147-A177-3AD203B41FA5}">
                      <a16:colId xmlns:a16="http://schemas.microsoft.com/office/drawing/2014/main" val="952466726"/>
                    </a:ext>
                  </a:extLst>
                </a:gridCol>
              </a:tblGrid>
              <a:tr h="3747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차수</a:t>
                      </a:r>
                      <a:endParaRPr kumimoji="0" lang="ko-KR" altLang="ko-KR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이슈</a:t>
                      </a:r>
                      <a:endParaRPr kumimoji="0" lang="ko-KR" altLang="ko-KR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itchFamily="34" charset="0"/>
                        <a:defRPr sz="2800"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itchFamily="34" charset="0"/>
                        <a:defRPr sz="2400"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itchFamily="34" charset="0"/>
                        <a:defRPr sz="2000"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>
                          <a:solidFill>
                            <a:schemeClr val="tx1"/>
                          </a:solidFill>
                          <a:latin typeface="Candara" pitchFamily="34" charset="0"/>
                          <a:ea typeface="돋움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수정 예시</a:t>
                      </a:r>
                      <a:endParaRPr kumimoji="0" lang="ko-KR" altLang="ko-KR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1751884"/>
                  </a:ext>
                </a:extLst>
              </a:tr>
              <a:tr h="541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1</a:t>
                      </a: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AutoNum type="arabicPeriod"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table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내 제목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cell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마크업 부적절</a:t>
                      </a:r>
                      <a:endParaRPr kumimoji="0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  <a:p>
                      <a:pPr marL="228600" marR="0" lvl="0" indent="-22860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AutoNum type="arabicPeriod"/>
                        <a:tabLst/>
                      </a:pPr>
                      <a:endParaRPr kumimoji="0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  <a:p>
                      <a:pPr marL="228600" marR="0" lvl="0" indent="-22860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AutoNum type="arabicPeriod"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table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내에 적절한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scope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가 제공되지 않음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.</a:t>
                      </a:r>
                    </a:p>
                    <a:p>
                      <a:pPr marL="228600" marR="0" lvl="0" indent="-22860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AutoNum type="arabicPeriod"/>
                        <a:tabLst/>
                      </a:pPr>
                      <a:endParaRPr kumimoji="0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(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페이지 내 모든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table 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동일 유형 확산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)</a:t>
                      </a:r>
                      <a:endParaRPr kumimoji="0" lang="ko-KR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Table 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내 제목 역할을 하는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cell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은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&lt;td&gt;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가 아닌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th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&gt;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로 마크업 수정 해야 하며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, 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스크린리더 사용자가 테이블의 내용을 충분히 인지하며 탐색할 수 있도록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th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&gt; 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태그에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scope=“col”</a:t>
                      </a:r>
                      <a:r>
                        <a:rPr kumimoji="0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을 올바르게 제공해야 함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.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Ex)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&lt;table&gt;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&lt;tr…&gt;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&lt;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th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scope=“col”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…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&gt;A/C Model&lt;/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th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&lt;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th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scope=“col”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…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&gt;Offering&lt;/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th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  &lt;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th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scope=“col”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…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 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&gt;Total Warranty period&lt;/</a:t>
                      </a:r>
                      <a:r>
                        <a:rPr kumimoji="0" lang="en-US" altLang="ko-KR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th</a:t>
                      </a: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&lt;/tr&gt;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amsungOne-700" panose="020B0803030303020204"/>
                          <a:ea typeface="맑은 고딕" pitchFamily="50" charset="-127"/>
                        </a:rPr>
                        <a:t>&lt;/table&gt;</a:t>
                      </a:r>
                      <a:endParaRPr kumimoji="0" lang="ko-KR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SamsungOne-700" panose="020B0803030303020204"/>
                        <a:ea typeface="맑은 고딕" pitchFamily="50" charset="-127"/>
                      </a:endParaRPr>
                    </a:p>
                  </a:txBody>
                  <a:tcPr marL="80381" marR="80381" marT="20834" marB="20834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4906030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E7EC1C41-BA69-940E-815F-FD0D46F79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151" y="2325763"/>
            <a:ext cx="5196596" cy="103743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846E8EF-F460-8459-0FF4-BAA059DA99DF}"/>
              </a:ext>
            </a:extLst>
          </p:cNvPr>
          <p:cNvSpPr/>
          <p:nvPr/>
        </p:nvSpPr>
        <p:spPr>
          <a:xfrm>
            <a:off x="5782915" y="2348100"/>
            <a:ext cx="5181599" cy="2497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6741083-8BF6-3E3B-2C24-3B6E376635E9}"/>
              </a:ext>
            </a:extLst>
          </p:cNvPr>
          <p:cNvGrpSpPr/>
          <p:nvPr/>
        </p:nvGrpSpPr>
        <p:grpSpPr>
          <a:xfrm>
            <a:off x="304800" y="2325763"/>
            <a:ext cx="5266266" cy="3341238"/>
            <a:chOff x="446437" y="2328599"/>
            <a:chExt cx="5086530" cy="3061083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6A61ACD-9F9D-05F2-179C-86AD6B3D1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437" y="2328599"/>
              <a:ext cx="5065363" cy="3061083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E24BAC6-1DF2-6A79-0B15-0DC0EBD8172D}"/>
                </a:ext>
              </a:extLst>
            </p:cNvPr>
            <p:cNvSpPr/>
            <p:nvPr/>
          </p:nvSpPr>
          <p:spPr>
            <a:xfrm>
              <a:off x="554569" y="2484965"/>
              <a:ext cx="4978398" cy="277706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77852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B97066-F363-D219-A05C-722F644BB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검수 사례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2AD3346B-9506-D05E-918A-FA2374460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600"/>
            <a:ext cx="10515600" cy="4932363"/>
          </a:xfrm>
        </p:spPr>
        <p:txBody>
          <a:bodyPr/>
          <a:lstStyle/>
          <a:p>
            <a:pPr marL="514350" indent="-514350">
              <a:buFont typeface="+mj-lt"/>
              <a:buAutoNum type="arabicParenR" startAt="3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테이블로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마크업되지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않은 컨텐츠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buFontTx/>
              <a:buChar char="-"/>
            </a:pPr>
            <a:r>
              <a:rPr lang="en-US" altLang="ko-KR" sz="2000" dirty="0"/>
              <a:t>Galaxy Watch5 </a:t>
            </a:r>
            <a:r>
              <a:rPr lang="ko-KR" altLang="en-US" sz="2000" dirty="0" err="1"/>
              <a:t>방문검수</a:t>
            </a:r>
            <a:r>
              <a:rPr lang="ko-KR" altLang="en-US" sz="2000" dirty="0"/>
              <a:t> </a:t>
            </a:r>
            <a:r>
              <a:rPr lang="en-US" altLang="ko-KR" sz="2000" dirty="0"/>
              <a:t>(2022/07)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0858FFC-2BD2-4591-601C-AF244BD5C70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9091" y="2067454"/>
            <a:ext cx="4555067" cy="455506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47E5A08-3764-7C99-011A-3AB017458117}"/>
              </a:ext>
            </a:extLst>
          </p:cNvPr>
          <p:cNvSpPr/>
          <p:nvPr/>
        </p:nvSpPr>
        <p:spPr>
          <a:xfrm>
            <a:off x="1479091" y="4663496"/>
            <a:ext cx="4223024" cy="19590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86B6D54C-05B8-1F31-0DBD-16D7D5EA65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659652"/>
              </p:ext>
            </p:extLst>
          </p:nvPr>
        </p:nvGraphicFramePr>
        <p:xfrm>
          <a:off x="7179733" y="2466316"/>
          <a:ext cx="3970867" cy="3291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70867">
                  <a:extLst>
                    <a:ext uri="{9D8B030D-6E8A-4147-A177-3AD203B41FA5}">
                      <a16:colId xmlns:a16="http://schemas.microsoft.com/office/drawing/2014/main" val="3529730894"/>
                    </a:ext>
                  </a:extLst>
                </a:gridCol>
              </a:tblGrid>
              <a:tr h="2503488">
                <a:tc>
                  <a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[</a:t>
                      </a:r>
                      <a:r>
                        <a:rPr kumimoji="0" lang="ko-Kore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이슈</a:t>
                      </a:r>
                      <a:r>
                        <a:rPr kumimoji="0" lang="en-US" altLang="ko-Kore-KR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]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테이블 컨텐츠가 일반 태그로 마크업 됨</a:t>
                      </a:r>
                      <a:r>
                        <a:rPr kumimoji="0" lang="en-US" altLang="ko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.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ore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SamsungOne 400C"/>
                        <a:ea typeface="맑은 고딕"/>
                        <a:cs typeface="+mn-cs"/>
                      </a:endParaRP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[</a:t>
                      </a:r>
                      <a:r>
                        <a:rPr kumimoji="0" lang="ko-Kore-KR" altLang="en-US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수정예시</a:t>
                      </a:r>
                      <a:r>
                        <a:rPr kumimoji="0" lang="en-US" altLang="ko-Kore-KR" sz="12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]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ore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테이블  컨텐츠가 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&lt;table&gt; </a:t>
                      </a:r>
                      <a:r>
                        <a:rPr kumimoji="0" lang="ko-Kore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태그로 마크업 되어 스크린 리더 사용자에게 혼란을 주지 않도록 수정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.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ore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단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, &lt;table&gt; </a:t>
                      </a:r>
                      <a:r>
                        <a:rPr kumimoji="0" lang="ko-Kore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태그 사용이 불가능할 경우 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role </a:t>
                      </a:r>
                      <a:r>
                        <a:rPr kumimoji="0" lang="ko-Kore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속성을 사용하여 테이블 컨텐츠로 마크업 해야 함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&lt;table&gt; </a:t>
                      </a:r>
                      <a:r>
                        <a:rPr kumimoji="0" lang="ko-Kore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태그로 마크업 시 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&lt;caption&gt; </a:t>
                      </a:r>
                      <a:r>
                        <a:rPr kumimoji="0" lang="ko-Kore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태그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, role </a:t>
                      </a:r>
                      <a:r>
                        <a:rPr kumimoji="0" lang="ko-Kore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속성 사용 시 숨김 텍스트 및 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aria-</a:t>
                      </a:r>
                      <a:r>
                        <a:rPr kumimoji="0" lang="en-US" altLang="ko-Kore-KR" sz="12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describedby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 </a:t>
                      </a:r>
                      <a:r>
                        <a:rPr kumimoji="0" lang="ko-Kore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속성을 이용하여 테이블 제목 제공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.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ore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SamsungOne 400C"/>
                        <a:ea typeface="맑은 고딕"/>
                        <a:cs typeface="+mn-cs"/>
                      </a:endParaRP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ore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참고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 </a:t>
                      </a:r>
                      <a:r>
                        <a:rPr kumimoji="0" lang="ko-Kore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주소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) 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333CC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https://www.samsung.com/uk/tablets/galaxy-tab-s/galaxy-tab-s8-ultra-wi-fi-graphite-128gb-sm-x900nzaaeub/</a:t>
                      </a:r>
                      <a:r>
                        <a:rPr kumimoji="0" lang="en-US" altLang="ko-Kore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 </a:t>
                      </a:r>
                      <a:r>
                        <a:rPr kumimoji="0" lang="en-US" altLang="ko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(compare all models </a:t>
                      </a:r>
                      <a:r>
                        <a:rPr kumimoji="0" lang="ko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팝업 내 </a:t>
                      </a:r>
                      <a:r>
                        <a:rPr kumimoji="0" lang="en-US" altLang="ko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at the glance </a:t>
                      </a:r>
                      <a:r>
                        <a:rPr kumimoji="0" lang="ko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참고</a:t>
                      </a:r>
                      <a:r>
                        <a:rPr kumimoji="0" lang="en-US" altLang="ko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amsungOne 400C"/>
                          <a:ea typeface="맑은 고딕"/>
                          <a:cs typeface="+mn-cs"/>
                        </a:rPr>
                        <a:t>)</a:t>
                      </a:r>
                      <a:endParaRPr kumimoji="0" lang="en-US" altLang="ko-Kore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SamsungOne 400C"/>
                        <a:ea typeface="맑은 고딕"/>
                        <a:cs typeface="+mn-cs"/>
                      </a:endParaRPr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1219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2305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585</Words>
  <Application>Microsoft Office PowerPoint</Application>
  <PresentationFormat>와이드스크린</PresentationFormat>
  <Paragraphs>99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8" baseType="lpstr">
      <vt:lpstr>나눔스퀘어 ExtraBold</vt:lpstr>
      <vt:lpstr>SamsungOne-700</vt:lpstr>
      <vt:lpstr>Arial</vt:lpstr>
      <vt:lpstr>SamsungOne 400C</vt:lpstr>
      <vt:lpstr>나눔스퀘어</vt:lpstr>
      <vt:lpstr>나눔바른고딕</vt:lpstr>
      <vt:lpstr>SamsungOne 600C</vt:lpstr>
      <vt:lpstr>나눔바른고딕 Light</vt:lpstr>
      <vt:lpstr>맑은 고딕</vt:lpstr>
      <vt:lpstr>Office 테마</vt:lpstr>
      <vt:lpstr>접근성을 준수하는 테이블 마크업</vt:lpstr>
      <vt:lpstr>테이블 마크업 방법</vt:lpstr>
      <vt:lpstr>&lt;table&gt; vs &lt;div&gt;… ?</vt:lpstr>
      <vt:lpstr>&lt;table&gt;을 활용한 테이블 마크업</vt:lpstr>
      <vt:lpstr>&lt;table&gt;을 활용한 테이블 마크업</vt:lpstr>
      <vt:lpstr>검수 사례</vt:lpstr>
      <vt:lpstr>검수 사례</vt:lpstr>
      <vt:lpstr>검수 사례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접근성을 준수하는 테이블 마크업</dc:title>
  <dc:creator>김은수</dc:creator>
  <cp:lastModifiedBy>김은수</cp:lastModifiedBy>
  <cp:revision>57</cp:revision>
  <dcterms:created xsi:type="dcterms:W3CDTF">2022-10-18T06:53:31Z</dcterms:created>
  <dcterms:modified xsi:type="dcterms:W3CDTF">2022-10-21T01:30:46Z</dcterms:modified>
</cp:coreProperties>
</file>

<file path=docProps/thumbnail.jpeg>
</file>